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0d4b708a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0d4b708a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0d4b708a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0d4b708a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0d4b708a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0d4b708a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0d4b708a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0d4b708a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0d4b708a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0d4b708a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0d4b708a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0d4b708a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0d4b708a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0d4b708a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0d4b708a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0d4b708a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0d4b708a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0d4b708a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0d4b708a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0d4b708a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0d4b708a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0d4b708a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Thinking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Schemas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Schemas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0" y="1152475"/>
            <a:ext cx="5075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structures that guide daily routines and behaviors in areas such as sleep, nutrition, focus, self-care, and physical activity.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Sleep Patterns: </a:t>
            </a:r>
            <a:r>
              <a:rPr lang="en"/>
              <a:t>Daily schemas influence the </a:t>
            </a:r>
            <a:r>
              <a:rPr lang="en">
                <a:solidFill>
                  <a:schemeClr val="dk1"/>
                </a:solidFill>
              </a:rPr>
              <a:t>timing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quality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duration </a:t>
            </a:r>
            <a:r>
              <a:rPr lang="en"/>
              <a:t>of sleep, impacting overall well-being.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Nutritional Choices:</a:t>
            </a:r>
            <a:r>
              <a:rPr lang="en"/>
              <a:t> These schemas guide </a:t>
            </a:r>
            <a:r>
              <a:rPr lang="en">
                <a:solidFill>
                  <a:schemeClr val="dk1"/>
                </a:solidFill>
              </a:rPr>
              <a:t>food selection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portion </a:t>
            </a:r>
            <a:r>
              <a:rPr lang="en"/>
              <a:t>size, and meal </a:t>
            </a:r>
            <a:r>
              <a:rPr lang="en">
                <a:solidFill>
                  <a:schemeClr val="dk1"/>
                </a:solidFill>
              </a:rPr>
              <a:t>timing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Focus and Productivity: </a:t>
            </a:r>
            <a:r>
              <a:rPr lang="en"/>
              <a:t>Daily schemas set the framework for </a:t>
            </a:r>
            <a:r>
              <a:rPr lang="en">
                <a:solidFill>
                  <a:schemeClr val="dk1"/>
                </a:solidFill>
              </a:rPr>
              <a:t>concentration levels</a:t>
            </a:r>
            <a:r>
              <a:rPr lang="en"/>
              <a:t> and task management throughout the day.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Self-Care Practices:</a:t>
            </a:r>
            <a:r>
              <a:rPr lang="en"/>
              <a:t> Schemas dictate habits related to </a:t>
            </a:r>
            <a:r>
              <a:rPr lang="en">
                <a:solidFill>
                  <a:schemeClr val="dk1"/>
                </a:solidFill>
              </a:rPr>
              <a:t>personal grooming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relaxation</a:t>
            </a:r>
            <a:r>
              <a:rPr lang="en"/>
              <a:t>, and mental health.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Exercise Regimen:</a:t>
            </a:r>
            <a:r>
              <a:rPr lang="en"/>
              <a:t> These schemas inform the type, </a:t>
            </a:r>
            <a:r>
              <a:rPr lang="en">
                <a:solidFill>
                  <a:schemeClr val="dk1"/>
                </a:solidFill>
              </a:rPr>
              <a:t>frequency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intensity </a:t>
            </a:r>
            <a:r>
              <a:rPr lang="en"/>
              <a:t>of physical </a:t>
            </a:r>
            <a:r>
              <a:rPr lang="en">
                <a:solidFill>
                  <a:schemeClr val="dk1"/>
                </a:solidFill>
              </a:rPr>
              <a:t>activities </a:t>
            </a:r>
            <a:r>
              <a:rPr lang="en"/>
              <a:t>undertaken.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50876" t="50000"/>
          <a:stretch/>
        </p:blipFill>
        <p:spPr>
          <a:xfrm>
            <a:off x="5336749" y="0"/>
            <a:ext cx="38072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Schemas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0" y="1152475"/>
            <a:ext cx="5279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Patterns of Behavior and Thought: </a:t>
            </a:r>
            <a:r>
              <a:rPr lang="en"/>
              <a:t>At their core, schemas are </a:t>
            </a:r>
            <a:r>
              <a:rPr lang="en">
                <a:solidFill>
                  <a:schemeClr val="dk1"/>
                </a:solidFill>
              </a:rPr>
              <a:t>blueprints </a:t>
            </a:r>
            <a:r>
              <a:rPr lang="en"/>
              <a:t>that shape our behaviors, thought processes, and interactions.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Universal Application: </a:t>
            </a:r>
            <a:r>
              <a:rPr lang="en"/>
              <a:t>From relationships to daily routines, </a:t>
            </a:r>
            <a:r>
              <a:rPr lang="en">
                <a:solidFill>
                  <a:schemeClr val="dk1"/>
                </a:solidFill>
              </a:rPr>
              <a:t>much of how we understand and engage</a:t>
            </a:r>
            <a:r>
              <a:rPr lang="en"/>
              <a:t> with the world is dictated by various schemas.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Self-Awareness:</a:t>
            </a:r>
            <a:r>
              <a:rPr lang="en"/>
              <a:t> Recognizing our own schemas provides insights into </a:t>
            </a:r>
            <a:r>
              <a:rPr lang="en">
                <a:solidFill>
                  <a:schemeClr val="dk1"/>
                </a:solidFill>
              </a:rPr>
              <a:t>our actions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decisions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emotional responses</a:t>
            </a:r>
            <a:r>
              <a:rPr lang="en"/>
              <a:t>, offering an opportunity for growth and change.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Understanding Others:</a:t>
            </a:r>
            <a:r>
              <a:rPr lang="en"/>
              <a:t> Being attuned to other people's schemas allows for more </a:t>
            </a:r>
            <a:r>
              <a:rPr lang="en">
                <a:solidFill>
                  <a:schemeClr val="dk1"/>
                </a:solidFill>
              </a:rPr>
              <a:t>effective communication</a:t>
            </a:r>
            <a:r>
              <a:rPr lang="en"/>
              <a:t>, empathetic interactions, and </a:t>
            </a:r>
            <a:r>
              <a:rPr lang="en">
                <a:solidFill>
                  <a:schemeClr val="dk1"/>
                </a:solidFill>
              </a:rPr>
              <a:t>successful relationships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Dynamic and Evolving: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Schemas are not static</a:t>
            </a:r>
            <a:r>
              <a:rPr lang="en"/>
              <a:t>; they can change over time and through experience, giving us the flexibility to adapt and improve.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essence, schemas are integral to how we navigate our complex world. Understanding them unlocks the potential for more meaningful interactions and personal development.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52100" r="0" t="50002"/>
          <a:stretch/>
        </p:blipFill>
        <p:spPr>
          <a:xfrm>
            <a:off x="5394577" y="-51028"/>
            <a:ext cx="3749424" cy="51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 Definition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0" y="1152475"/>
            <a:ext cx="5265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ognitive frameworks </a:t>
            </a:r>
            <a:r>
              <a:rPr lang="en"/>
              <a:t>or </a:t>
            </a:r>
            <a:r>
              <a:rPr lang="en">
                <a:solidFill>
                  <a:schemeClr val="dk1"/>
                </a:solidFill>
              </a:rPr>
              <a:t>mental models </a:t>
            </a:r>
            <a:r>
              <a:rPr lang="en"/>
              <a:t>that shape how individuals </a:t>
            </a:r>
            <a:r>
              <a:rPr lang="en">
                <a:solidFill>
                  <a:schemeClr val="dk1"/>
                </a:solidFill>
              </a:rPr>
              <a:t>interpret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process</a:t>
            </a:r>
            <a:r>
              <a:rPr lang="en"/>
              <a:t>, and </a:t>
            </a:r>
            <a:r>
              <a:rPr lang="en">
                <a:solidFill>
                  <a:schemeClr val="dk1"/>
                </a:solidFill>
              </a:rPr>
              <a:t>respond </a:t>
            </a:r>
            <a:r>
              <a:rPr lang="en"/>
              <a:t>to various elements and interactions within a system. These schemas provide the </a:t>
            </a:r>
            <a:r>
              <a:rPr lang="en">
                <a:solidFill>
                  <a:schemeClr val="dk1"/>
                </a:solidFill>
              </a:rPr>
              <a:t>guidelines </a:t>
            </a:r>
            <a:r>
              <a:rPr lang="en"/>
              <a:t>for </a:t>
            </a:r>
            <a:r>
              <a:rPr lang="en">
                <a:solidFill>
                  <a:schemeClr val="dk1"/>
                </a:solidFill>
              </a:rPr>
              <a:t>understanding </a:t>
            </a:r>
            <a:r>
              <a:rPr lang="en"/>
              <a:t>complex </a:t>
            </a:r>
            <a:r>
              <a:rPr lang="en">
                <a:solidFill>
                  <a:schemeClr val="dk1"/>
                </a:solidFill>
              </a:rPr>
              <a:t>relationships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communications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transactions</a:t>
            </a:r>
            <a:r>
              <a:rPr lang="en"/>
              <a:t>, cultural norms, problem-solving approaches, and informational flow.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TLDR: Schemas are </a:t>
            </a:r>
            <a:r>
              <a:rPr b="1" lang="en">
                <a:solidFill>
                  <a:schemeClr val="dk1"/>
                </a:solidFill>
              </a:rPr>
              <a:t>patterns </a:t>
            </a:r>
            <a:r>
              <a:rPr b="1" lang="en">
                <a:solidFill>
                  <a:schemeClr val="accent4"/>
                </a:solidFill>
              </a:rPr>
              <a:t>of thought, behavior, expectations, interactions, and reactions.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50573" r="0" t="50000"/>
          <a:stretch/>
        </p:blipFill>
        <p:spPr>
          <a:xfrm>
            <a:off x="5313150" y="0"/>
            <a:ext cx="38308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Schemas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0" y="1152475"/>
            <a:ext cx="5268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frameworks that guide expectations and behaviors in interpersonal relationships.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Expectation Setting: </a:t>
            </a:r>
            <a:r>
              <a:rPr lang="en"/>
              <a:t>Relationship schemas guide what individuals </a:t>
            </a:r>
            <a:r>
              <a:rPr lang="en">
                <a:solidFill>
                  <a:schemeClr val="dk1"/>
                </a:solidFill>
              </a:rPr>
              <a:t>anticipate from interpersonal interactions</a:t>
            </a:r>
            <a:r>
              <a:rPr lang="en"/>
              <a:t>, such as trust and emotional support.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Behavioral Patterns: </a:t>
            </a:r>
            <a:r>
              <a:rPr lang="en"/>
              <a:t>These schemas inform how people </a:t>
            </a:r>
            <a:r>
              <a:rPr lang="en">
                <a:solidFill>
                  <a:schemeClr val="dk1"/>
                </a:solidFill>
              </a:rPr>
              <a:t>act in relationships</a:t>
            </a:r>
            <a:r>
              <a:rPr lang="en"/>
              <a:t>, including </a:t>
            </a:r>
            <a:r>
              <a:rPr lang="en">
                <a:solidFill>
                  <a:schemeClr val="dk1"/>
                </a:solidFill>
              </a:rPr>
              <a:t>communication styles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conflict resolution </a:t>
            </a:r>
            <a:r>
              <a:rPr lang="en"/>
              <a:t>techniques.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Role Definition:</a:t>
            </a:r>
            <a:r>
              <a:rPr lang="en"/>
              <a:t> Schemas often dictate the roles individuals assume in relationships, such as </a:t>
            </a:r>
            <a:r>
              <a:rPr lang="en">
                <a:solidFill>
                  <a:schemeClr val="dk1"/>
                </a:solidFill>
              </a:rPr>
              <a:t>caregiver </a:t>
            </a:r>
            <a:r>
              <a:rPr lang="en"/>
              <a:t>or </a:t>
            </a:r>
            <a:r>
              <a:rPr lang="en">
                <a:solidFill>
                  <a:schemeClr val="dk1"/>
                </a:solidFill>
              </a:rPr>
              <a:t>decision-maker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Emotional Responses:</a:t>
            </a:r>
            <a:r>
              <a:rPr lang="en"/>
              <a:t> Relationship schemas influence </a:t>
            </a:r>
            <a:r>
              <a:rPr lang="en">
                <a:solidFill>
                  <a:schemeClr val="dk1"/>
                </a:solidFill>
              </a:rPr>
              <a:t>emotional reactions</a:t>
            </a:r>
            <a:r>
              <a:rPr lang="en"/>
              <a:t>, such as happiness or disappointment, based on </a:t>
            </a:r>
            <a:r>
              <a:rPr lang="en">
                <a:solidFill>
                  <a:schemeClr val="dk1"/>
                </a:solidFill>
              </a:rPr>
              <a:t>perceived relationship dynamics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Adaptation and Change:</a:t>
            </a:r>
            <a:r>
              <a:rPr lang="en"/>
              <a:t> Over time, relationship schemas may evolve due to </a:t>
            </a:r>
            <a:r>
              <a:rPr lang="en">
                <a:solidFill>
                  <a:schemeClr val="dk1"/>
                </a:solidFill>
              </a:rPr>
              <a:t>new experiences</a:t>
            </a:r>
            <a:r>
              <a:rPr lang="en"/>
              <a:t>, thereby altering the </a:t>
            </a:r>
            <a:r>
              <a:rPr lang="en">
                <a:solidFill>
                  <a:schemeClr val="dk1"/>
                </a:solidFill>
              </a:rPr>
              <a:t>structure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quality </a:t>
            </a:r>
            <a:r>
              <a:rPr lang="en"/>
              <a:t>of interpersonal interactions.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49997" r="0" t="50000"/>
          <a:stretch/>
        </p:blipFill>
        <p:spPr>
          <a:xfrm>
            <a:off x="5268649" y="0"/>
            <a:ext cx="3875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Schemas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0" y="1152475"/>
            <a:ext cx="5268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structures that shape the understanding and execution of social interactions through verbal and non-verbal means.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Verbal Cues:</a:t>
            </a:r>
            <a:r>
              <a:rPr lang="en"/>
              <a:t> Communication schemas shape the way verbal messages are </a:t>
            </a:r>
            <a:r>
              <a:rPr lang="en">
                <a:solidFill>
                  <a:schemeClr val="dk1"/>
                </a:solidFill>
              </a:rPr>
              <a:t>formulated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interpreted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Non-Verbal Signals:</a:t>
            </a:r>
            <a:r>
              <a:rPr lang="en"/>
              <a:t> These schemas inform the use and understanding of </a:t>
            </a:r>
            <a:r>
              <a:rPr lang="en">
                <a:solidFill>
                  <a:schemeClr val="dk1"/>
                </a:solidFill>
              </a:rPr>
              <a:t>body language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facial expressions</a:t>
            </a:r>
            <a:r>
              <a:rPr lang="en"/>
              <a:t>, and other non-verbal means of communication.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Contextual Understanding:</a:t>
            </a:r>
            <a:r>
              <a:rPr lang="en"/>
              <a:t> Schemas help individuals </a:t>
            </a:r>
            <a:r>
              <a:rPr lang="en">
                <a:solidFill>
                  <a:schemeClr val="dk1"/>
                </a:solidFill>
              </a:rPr>
              <a:t>assess the context</a:t>
            </a:r>
            <a:r>
              <a:rPr lang="en"/>
              <a:t> in which communication occurs, such as </a:t>
            </a:r>
            <a:r>
              <a:rPr lang="en">
                <a:solidFill>
                  <a:schemeClr val="dk1"/>
                </a:solidFill>
              </a:rPr>
              <a:t>formal </a:t>
            </a:r>
            <a:r>
              <a:rPr lang="en"/>
              <a:t>or </a:t>
            </a:r>
            <a:r>
              <a:rPr lang="en">
                <a:solidFill>
                  <a:schemeClr val="dk1"/>
                </a:solidFill>
              </a:rPr>
              <a:t>informal </a:t>
            </a:r>
            <a:r>
              <a:rPr lang="en"/>
              <a:t>settings.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Conflict Resolution:</a:t>
            </a:r>
            <a:r>
              <a:rPr lang="en"/>
              <a:t> The schemas dictate preferred methods for </a:t>
            </a:r>
            <a:r>
              <a:rPr lang="en">
                <a:solidFill>
                  <a:schemeClr val="dk1"/>
                </a:solidFill>
              </a:rPr>
              <a:t>addressing misunderstandings</a:t>
            </a:r>
            <a:r>
              <a:rPr lang="en"/>
              <a:t> or </a:t>
            </a:r>
            <a:r>
              <a:rPr lang="en">
                <a:solidFill>
                  <a:schemeClr val="dk1"/>
                </a:solidFill>
              </a:rPr>
              <a:t>disagreements </a:t>
            </a:r>
            <a:r>
              <a:rPr lang="en"/>
              <a:t>through communication.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Social Norms:</a:t>
            </a:r>
            <a:r>
              <a:rPr lang="en"/>
              <a:t> Communication schemas include </a:t>
            </a:r>
            <a:r>
              <a:rPr lang="en">
                <a:solidFill>
                  <a:schemeClr val="dk1"/>
                </a:solidFill>
              </a:rPr>
              <a:t>cultural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societal expectations </a:t>
            </a:r>
            <a:r>
              <a:rPr lang="en"/>
              <a:t>regarding </a:t>
            </a:r>
            <a:r>
              <a:rPr lang="en">
                <a:solidFill>
                  <a:schemeClr val="dk1"/>
                </a:solidFill>
              </a:rPr>
              <a:t>appropriate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effective </a:t>
            </a:r>
            <a:r>
              <a:rPr lang="en"/>
              <a:t>ways to communicate.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50490" t="50000"/>
          <a:stretch/>
        </p:blipFill>
        <p:spPr>
          <a:xfrm>
            <a:off x="5306725" y="0"/>
            <a:ext cx="38372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Schemas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0" y="1152475"/>
            <a:ext cx="5218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models that outline the steps and rules involved in exchanges or interactions, often in a commercial context.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Exchange Rules:</a:t>
            </a:r>
            <a:r>
              <a:rPr lang="en"/>
              <a:t> Transaction schemas outline the </a:t>
            </a:r>
            <a:r>
              <a:rPr lang="en">
                <a:solidFill>
                  <a:schemeClr val="dk1"/>
                </a:solidFill>
              </a:rPr>
              <a:t>guidelines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protocols </a:t>
            </a:r>
            <a:r>
              <a:rPr lang="en"/>
              <a:t>for successful transactions.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Value Assessment: </a:t>
            </a:r>
            <a:r>
              <a:rPr lang="en"/>
              <a:t>These schemas help individuals determine the </a:t>
            </a:r>
            <a:r>
              <a:rPr lang="en">
                <a:solidFill>
                  <a:schemeClr val="dk1"/>
                </a:solidFill>
              </a:rPr>
              <a:t>worth </a:t>
            </a:r>
            <a:r>
              <a:rPr lang="en"/>
              <a:t>or </a:t>
            </a:r>
            <a:r>
              <a:rPr lang="en">
                <a:solidFill>
                  <a:schemeClr val="dk1"/>
                </a:solidFill>
              </a:rPr>
              <a:t>value </a:t>
            </a:r>
            <a:r>
              <a:rPr lang="en"/>
              <a:t>of </a:t>
            </a:r>
            <a:r>
              <a:rPr lang="en">
                <a:solidFill>
                  <a:schemeClr val="dk1"/>
                </a:solidFill>
              </a:rPr>
              <a:t>goods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services</a:t>
            </a:r>
            <a:r>
              <a:rPr lang="en"/>
              <a:t>, or </a:t>
            </a:r>
            <a:r>
              <a:rPr lang="en">
                <a:solidFill>
                  <a:schemeClr val="dk1"/>
                </a:solidFill>
              </a:rPr>
              <a:t>information </a:t>
            </a:r>
            <a:r>
              <a:rPr lang="en"/>
              <a:t>being exchanged.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Payment Methods: </a:t>
            </a:r>
            <a:r>
              <a:rPr lang="en"/>
              <a:t>Schemas specify acceptable </a:t>
            </a:r>
            <a:r>
              <a:rPr lang="en">
                <a:solidFill>
                  <a:schemeClr val="dk1"/>
                </a:solidFill>
              </a:rPr>
              <a:t>means of payment</a:t>
            </a:r>
            <a:r>
              <a:rPr lang="en"/>
              <a:t>, be it money, barter, or other forms of compensation.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Trust and Verification: </a:t>
            </a:r>
            <a:r>
              <a:rPr lang="en"/>
              <a:t>Transaction schemas often include </a:t>
            </a:r>
            <a:r>
              <a:rPr lang="en">
                <a:solidFill>
                  <a:schemeClr val="dk1"/>
                </a:solidFill>
              </a:rPr>
              <a:t>mechanisms for verifying</a:t>
            </a:r>
            <a:r>
              <a:rPr lang="en"/>
              <a:t> the legitimacy of the exchange parties.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Risk Mitigation:</a:t>
            </a:r>
            <a:r>
              <a:rPr lang="en"/>
              <a:t> These schemas include </a:t>
            </a:r>
            <a:r>
              <a:rPr lang="en">
                <a:solidFill>
                  <a:schemeClr val="dk1"/>
                </a:solidFill>
              </a:rPr>
              <a:t>contingencies </a:t>
            </a:r>
            <a:r>
              <a:rPr lang="en"/>
              <a:t>or </a:t>
            </a:r>
            <a:r>
              <a:rPr lang="en">
                <a:solidFill>
                  <a:schemeClr val="dk1"/>
                </a:solidFill>
              </a:rPr>
              <a:t>fail-safes</a:t>
            </a:r>
            <a:r>
              <a:rPr lang="en"/>
              <a:t> to address potential issues or complications in the transaction process.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50000" l="0" r="50526" t="0"/>
          <a:stretch/>
        </p:blipFill>
        <p:spPr>
          <a:xfrm>
            <a:off x="5309599" y="0"/>
            <a:ext cx="38344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Cultural</a:t>
            </a:r>
            <a:r>
              <a:rPr lang="en"/>
              <a:t> Schemas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0" y="1152475"/>
            <a:ext cx="5268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 templates that influence the interpretation and understanding of events, behaviors, and norms based on cultural background.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Social Norms: </a:t>
            </a:r>
            <a:r>
              <a:rPr lang="en"/>
              <a:t>Cultural schemas define </a:t>
            </a:r>
            <a:r>
              <a:rPr lang="en">
                <a:solidFill>
                  <a:schemeClr val="dk1"/>
                </a:solidFill>
              </a:rPr>
              <a:t>acceptable behaviors </a:t>
            </a:r>
            <a:r>
              <a:rPr lang="en"/>
              <a:t>and practices within a specific cultural group.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Value Systems: </a:t>
            </a:r>
            <a:r>
              <a:rPr lang="en"/>
              <a:t>These schemas provide a framework for what is </a:t>
            </a:r>
            <a:r>
              <a:rPr lang="en">
                <a:solidFill>
                  <a:schemeClr val="dk1"/>
                </a:solidFill>
              </a:rPr>
              <a:t>considered morally </a:t>
            </a:r>
            <a:r>
              <a:rPr lang="en"/>
              <a:t>or </a:t>
            </a:r>
            <a:r>
              <a:rPr lang="en">
                <a:solidFill>
                  <a:schemeClr val="dk1"/>
                </a:solidFill>
              </a:rPr>
              <a:t>ethically significant </a:t>
            </a:r>
            <a:r>
              <a:rPr lang="en"/>
              <a:t>in a culture.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Rituals and Traditions:</a:t>
            </a:r>
            <a:r>
              <a:rPr lang="en"/>
              <a:t> Cultural schemas dictate the </a:t>
            </a:r>
            <a:r>
              <a:rPr lang="en">
                <a:solidFill>
                  <a:schemeClr val="dk1"/>
                </a:solidFill>
              </a:rPr>
              <a:t>ceremonies</a:t>
            </a:r>
            <a:r>
              <a:rPr lang="en"/>
              <a:t>, customs, and rites that are important to a community.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Language and Symbols:</a:t>
            </a:r>
            <a:r>
              <a:rPr lang="en"/>
              <a:t> Schemas in culture guide the use and </a:t>
            </a:r>
            <a:r>
              <a:rPr lang="en">
                <a:solidFill>
                  <a:schemeClr val="dk1"/>
                </a:solidFill>
              </a:rPr>
              <a:t>interpretation of language</a:t>
            </a:r>
            <a:r>
              <a:rPr lang="en"/>
              <a:t>, signs, and symbols unique to that culture.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Worldview:</a:t>
            </a:r>
            <a:r>
              <a:rPr lang="en"/>
              <a:t> Cultural schemas influence how individuals </a:t>
            </a:r>
            <a:r>
              <a:rPr lang="en">
                <a:solidFill>
                  <a:schemeClr val="dk1"/>
                </a:solidFill>
              </a:rPr>
              <a:t>interpret events, interactions</a:t>
            </a:r>
            <a:r>
              <a:rPr lang="en"/>
              <a:t>, and the </a:t>
            </a:r>
            <a:r>
              <a:rPr lang="en">
                <a:solidFill>
                  <a:schemeClr val="dk1"/>
                </a:solidFill>
              </a:rPr>
              <a:t>world </a:t>
            </a:r>
            <a:r>
              <a:rPr lang="en"/>
              <a:t>around them.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50526" t="50002"/>
          <a:stretch/>
        </p:blipFill>
        <p:spPr>
          <a:xfrm>
            <a:off x="5309413" y="0"/>
            <a:ext cx="38345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Solving Schemas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0" y="1152475"/>
            <a:ext cx="5282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strategies employed for identifying, analyzing, and resolving issues or challenges.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Identification Process: </a:t>
            </a:r>
            <a:r>
              <a:rPr lang="en"/>
              <a:t>Problem-solving schemas guide how </a:t>
            </a:r>
            <a:r>
              <a:rPr lang="en">
                <a:solidFill>
                  <a:schemeClr val="dk1"/>
                </a:solidFill>
              </a:rPr>
              <a:t>issues </a:t>
            </a:r>
            <a:r>
              <a:rPr lang="en"/>
              <a:t>or </a:t>
            </a:r>
            <a:r>
              <a:rPr lang="en">
                <a:solidFill>
                  <a:schemeClr val="dk1"/>
                </a:solidFill>
              </a:rPr>
              <a:t>challenges </a:t>
            </a:r>
            <a:r>
              <a:rPr lang="en"/>
              <a:t>are </a:t>
            </a:r>
            <a:r>
              <a:rPr lang="en">
                <a:solidFill>
                  <a:schemeClr val="dk1"/>
                </a:solidFill>
              </a:rPr>
              <a:t>recognized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defined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Analytical Methods:</a:t>
            </a:r>
            <a:r>
              <a:rPr lang="en"/>
              <a:t> These schemas outline the </a:t>
            </a:r>
            <a:r>
              <a:rPr lang="en">
                <a:solidFill>
                  <a:schemeClr val="dk1"/>
                </a:solidFill>
              </a:rPr>
              <a:t>techniques for breaking down a problem</a:t>
            </a:r>
            <a:r>
              <a:rPr lang="en"/>
              <a:t> into smaller, more manageable components.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Solution Generation:</a:t>
            </a:r>
            <a:r>
              <a:rPr lang="en"/>
              <a:t> Schemas dictate the </a:t>
            </a:r>
            <a:r>
              <a:rPr lang="en">
                <a:solidFill>
                  <a:schemeClr val="dk1"/>
                </a:solidFill>
              </a:rPr>
              <a:t>approaches </a:t>
            </a:r>
            <a:r>
              <a:rPr lang="en"/>
              <a:t>for </a:t>
            </a:r>
            <a:r>
              <a:rPr lang="en">
                <a:solidFill>
                  <a:schemeClr val="dk1"/>
                </a:solidFill>
              </a:rPr>
              <a:t>brainstorming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evaluating </a:t>
            </a:r>
            <a:r>
              <a:rPr lang="en"/>
              <a:t>potential </a:t>
            </a:r>
            <a:r>
              <a:rPr lang="en">
                <a:solidFill>
                  <a:schemeClr val="dk1"/>
                </a:solidFill>
              </a:rPr>
              <a:t>solutions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Implementation Steps:</a:t>
            </a:r>
            <a:r>
              <a:rPr lang="en"/>
              <a:t> Problem-solving schemas provide a </a:t>
            </a:r>
            <a:r>
              <a:rPr lang="en">
                <a:solidFill>
                  <a:schemeClr val="dk1"/>
                </a:solidFill>
              </a:rPr>
              <a:t>roadmap for executing</a:t>
            </a:r>
            <a:r>
              <a:rPr lang="en"/>
              <a:t> the chosen solution effectively.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Evaluation Criteria: </a:t>
            </a:r>
            <a:r>
              <a:rPr lang="en"/>
              <a:t>These schemas set the </a:t>
            </a:r>
            <a:r>
              <a:rPr lang="en">
                <a:solidFill>
                  <a:schemeClr val="dk1"/>
                </a:solidFill>
              </a:rPr>
              <a:t>parameters </a:t>
            </a:r>
            <a:r>
              <a:rPr lang="en"/>
              <a:t>for assessing the </a:t>
            </a:r>
            <a:r>
              <a:rPr lang="en">
                <a:solidFill>
                  <a:schemeClr val="dk1"/>
                </a:solidFill>
              </a:rPr>
              <a:t>effectiveness </a:t>
            </a:r>
            <a:r>
              <a:rPr lang="en"/>
              <a:t>of the solution post-implementation.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50176" t="50002"/>
          <a:stretch/>
        </p:blipFill>
        <p:spPr>
          <a:xfrm>
            <a:off x="5282262" y="0"/>
            <a:ext cx="38617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Schemas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0" y="1152475"/>
            <a:ext cx="5143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 that help in organizing and interpreting data and information.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Data Categorization: </a:t>
            </a:r>
            <a:r>
              <a:rPr lang="en"/>
              <a:t>Informational schemas help in </a:t>
            </a:r>
            <a:r>
              <a:rPr lang="en">
                <a:solidFill>
                  <a:schemeClr val="dk1"/>
                </a:solidFill>
              </a:rPr>
              <a:t>organizing various types of data</a:t>
            </a:r>
            <a:r>
              <a:rPr lang="en"/>
              <a:t> into meaningful categories for easier access and understanding.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Search Strategies: </a:t>
            </a:r>
            <a:r>
              <a:rPr lang="en"/>
              <a:t>These schemas guide methods for </a:t>
            </a:r>
            <a:r>
              <a:rPr lang="en">
                <a:solidFill>
                  <a:schemeClr val="dk1"/>
                </a:solidFill>
              </a:rPr>
              <a:t>information foraging</a:t>
            </a:r>
            <a:r>
              <a:rPr lang="en"/>
              <a:t>, or the act of seeking and gathering relevant information.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Source Evaluation:</a:t>
            </a:r>
            <a:r>
              <a:rPr lang="en"/>
              <a:t> Informational schemas outline criteria for assessing the </a:t>
            </a:r>
            <a:r>
              <a:rPr lang="en">
                <a:solidFill>
                  <a:schemeClr val="dk1"/>
                </a:solidFill>
              </a:rPr>
              <a:t>credibility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reliability </a:t>
            </a:r>
            <a:r>
              <a:rPr lang="en"/>
              <a:t>of information sources. How you handle </a:t>
            </a:r>
            <a:r>
              <a:rPr lang="en">
                <a:solidFill>
                  <a:schemeClr val="dk1"/>
                </a:solidFill>
              </a:rPr>
              <a:t>cognitive dissonance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Information Literacy: </a:t>
            </a:r>
            <a:r>
              <a:rPr lang="en"/>
              <a:t>Schemas in this context equip individuals with the skills to </a:t>
            </a:r>
            <a:r>
              <a:rPr lang="en">
                <a:solidFill>
                  <a:schemeClr val="dk1"/>
                </a:solidFill>
              </a:rPr>
              <a:t>critically evaluate </a:t>
            </a:r>
            <a:r>
              <a:rPr lang="en"/>
              <a:t>and effectively use information.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Synthesis and Application: </a:t>
            </a:r>
            <a:r>
              <a:rPr lang="en"/>
              <a:t>Informational schemas provide</a:t>
            </a:r>
            <a:r>
              <a:rPr lang="en">
                <a:solidFill>
                  <a:schemeClr val="dk1"/>
                </a:solidFill>
              </a:rPr>
              <a:t> frameworks for integrating new information</a:t>
            </a:r>
            <a:r>
              <a:rPr lang="en"/>
              <a:t> into existing knowledge and applying it effectively.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50000" l="0" r="50526" t="0"/>
          <a:stretch/>
        </p:blipFill>
        <p:spPr>
          <a:xfrm>
            <a:off x="5309599" y="0"/>
            <a:ext cx="38344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Emotional Schemas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0" y="1152475"/>
            <a:ext cx="51504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frameworks that influence how individuals recognize, interpret, and manage their emotions, as well as the extent to which they feel controlled by or in control of their emotional states.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Emotional Recognition:</a:t>
            </a:r>
            <a:r>
              <a:rPr lang="en"/>
              <a:t> Emotional schemas guide how people </a:t>
            </a:r>
            <a:r>
              <a:rPr lang="en">
                <a:solidFill>
                  <a:schemeClr val="dk1"/>
                </a:solidFill>
              </a:rPr>
              <a:t>identify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label </a:t>
            </a:r>
            <a:r>
              <a:rPr lang="en"/>
              <a:t>their feelings.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Handling Methods:</a:t>
            </a:r>
            <a:r>
              <a:rPr lang="en"/>
              <a:t> These schemas dictate the ways people</a:t>
            </a:r>
            <a:r>
              <a:rPr lang="en">
                <a:solidFill>
                  <a:schemeClr val="dk1"/>
                </a:solidFill>
              </a:rPr>
              <a:t> respond to emotions</a:t>
            </a:r>
            <a:r>
              <a:rPr lang="en"/>
              <a:t>, such as </a:t>
            </a:r>
            <a:r>
              <a:rPr lang="en">
                <a:solidFill>
                  <a:schemeClr val="dk1"/>
                </a:solidFill>
              </a:rPr>
              <a:t>nurturing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ignoring</a:t>
            </a:r>
            <a:r>
              <a:rPr lang="en"/>
              <a:t>, or </a:t>
            </a:r>
            <a:r>
              <a:rPr lang="en">
                <a:solidFill>
                  <a:schemeClr val="dk1"/>
                </a:solidFill>
              </a:rPr>
              <a:t>indulging </a:t>
            </a:r>
            <a:r>
              <a:rPr lang="en"/>
              <a:t>them.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Emotional Trust:</a:t>
            </a:r>
            <a:r>
              <a:rPr lang="en"/>
              <a:t> Schemas influence the </a:t>
            </a:r>
            <a:r>
              <a:rPr lang="en">
                <a:solidFill>
                  <a:schemeClr val="dk1"/>
                </a:solidFill>
              </a:rPr>
              <a:t>degree of trust</a:t>
            </a:r>
            <a:r>
              <a:rPr lang="en"/>
              <a:t> individuals place in their emotions as </a:t>
            </a:r>
            <a:r>
              <a:rPr lang="en">
                <a:solidFill>
                  <a:schemeClr val="dk1"/>
                </a:solidFill>
              </a:rPr>
              <a:t>valid sources</a:t>
            </a:r>
            <a:r>
              <a:rPr lang="en"/>
              <a:t> of information.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Locus of Control:</a:t>
            </a:r>
            <a:r>
              <a:rPr lang="en"/>
              <a:t> Emotional schemas affect whether people</a:t>
            </a:r>
            <a:r>
              <a:rPr lang="en">
                <a:solidFill>
                  <a:schemeClr val="dk1"/>
                </a:solidFill>
              </a:rPr>
              <a:t> feel they control their emotions</a:t>
            </a:r>
            <a:r>
              <a:rPr lang="en"/>
              <a:t> or are controlled by them.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Coping Mechanisms: </a:t>
            </a:r>
            <a:r>
              <a:rPr lang="en"/>
              <a:t>These schemas provide the </a:t>
            </a:r>
            <a:r>
              <a:rPr lang="en">
                <a:solidFill>
                  <a:schemeClr val="dk1"/>
                </a:solidFill>
              </a:rPr>
              <a:t>strategies or tools for managing emotional stress</a:t>
            </a:r>
            <a:r>
              <a:rPr lang="en"/>
              <a:t> or upheaval.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50000" l="0" r="50526" t="0"/>
          <a:stretch/>
        </p:blipFill>
        <p:spPr>
          <a:xfrm>
            <a:off x="5309599" y="0"/>
            <a:ext cx="38344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